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7"/>
  </p:notesMasterIdLst>
  <p:sldIdLst>
    <p:sldId id="263" r:id="rId4"/>
    <p:sldId id="275" r:id="rId5"/>
    <p:sldId id="276" r:id="rId6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7" d="100"/>
          <a:sy n="47" d="100"/>
        </p:scale>
        <p:origin x="1474" y="43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openxmlformats.org/officeDocument/2006/relationships/customXml" Target="../customXml/item3.xml"/><Relationship Id="rId3" Type="http://schemas.openxmlformats.org/officeDocument/2006/relationships/slideMaster" Target="slideMasters/slideMaster1.xml"/><Relationship Id="rId7" Type="http://schemas.openxmlformats.org/officeDocument/2006/relationships/notesMaster" Target="notesMasters/notesMaster1.xml"/><Relationship Id="rId12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tableStyles" Target="tableStyles.xml"/><Relationship Id="rId5" Type="http://schemas.openxmlformats.org/officeDocument/2006/relationships/slide" Target="slides/slide2.xml"/><Relationship Id="rId10" Type="http://schemas.openxmlformats.org/officeDocument/2006/relationships/theme" Target="theme/theme1.xml"/><Relationship Id="rId4" Type="http://schemas.openxmlformats.org/officeDocument/2006/relationships/slide" Target="slides/slide1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Laurent BRUN" userId="6d0e0ae6-4d63-44f3-a26f-7cde153d1dfb" providerId="ADAL" clId="{54C3CFE6-8208-43EA-B58C-ED9F3C2F0199}"/>
    <pc:docChg chg="custSel modSld">
      <pc:chgData name="Laurent BRUN" userId="6d0e0ae6-4d63-44f3-a26f-7cde153d1dfb" providerId="ADAL" clId="{54C3CFE6-8208-43EA-B58C-ED9F3C2F0199}" dt="2023-07-18T07:55:06.028" v="0" actId="313"/>
      <pc:docMkLst>
        <pc:docMk/>
      </pc:docMkLst>
      <pc:sldChg chg="modSp mod">
        <pc:chgData name="Laurent BRUN" userId="6d0e0ae6-4d63-44f3-a26f-7cde153d1dfb" providerId="ADAL" clId="{54C3CFE6-8208-43EA-B58C-ED9F3C2F0199}" dt="2023-07-18T07:55:06.028" v="0" actId="313"/>
        <pc:sldMkLst>
          <pc:docMk/>
          <pc:sldMk cId="2758956854" sldId="276"/>
        </pc:sldMkLst>
      </pc:sldChg>
    </pc:docChg>
  </pc:docChgLst>
  <pc:docChgLst>
    <pc:chgData name="Laurie Hays" userId="b74233a0-3b5d-4502-a53f-8f620b4cccfe" providerId="ADAL" clId="{CDB97DF3-B962-4B5E-8A16-458612A3AC79}"/>
    <pc:docChg chg="modSld">
      <pc:chgData name="Laurie Hays" userId="b74233a0-3b5d-4502-a53f-8f620b4cccfe" providerId="ADAL" clId="{CDB97DF3-B962-4B5E-8A16-458612A3AC79}" dt="2024-12-05T09:16:20.933" v="0" actId="14734"/>
      <pc:docMkLst>
        <pc:docMk/>
      </pc:docMkLst>
      <pc:sldChg chg="modSp mod">
        <pc:chgData name="Laurie Hays" userId="b74233a0-3b5d-4502-a53f-8f620b4cccfe" providerId="ADAL" clId="{CDB97DF3-B962-4B5E-8A16-458612A3AC79}" dt="2024-12-05T09:16:20.933" v="0" actId="14734"/>
        <pc:sldMkLst>
          <pc:docMk/>
          <pc:sldMk cId="1569907435" sldId="263"/>
        </pc:sldMkLst>
        <pc:graphicFrameChg chg="modGraphic">
          <ac:chgData name="Laurie Hays" userId="b74233a0-3b5d-4502-a53f-8f620b4cccfe" providerId="ADAL" clId="{CDB97DF3-B962-4B5E-8A16-458612A3AC79}" dt="2024-12-05T09:16:20.933" v="0" actId="14734"/>
          <ac:graphicFrameMkLst>
            <pc:docMk/>
            <pc:sldMk cId="1569907435" sldId="263"/>
            <ac:graphicFrameMk id="19" creationId="{00000000-0000-0000-0000-000000000000}"/>
          </ac:graphicFrameMkLst>
        </pc:graphicFrameChg>
      </pc:sldChg>
    </pc:docChg>
  </pc:docChgLst>
  <pc:docChgLst>
    <pc:chgData name="Laura CHRISTOV" userId="53921a4d-ff28-45e9-9ad1-745d3681d84b" providerId="ADAL" clId="{7F47CD03-F120-417B-A06F-8E2BF12D15AA}"/>
    <pc:docChg chg="modSld">
      <pc:chgData name="Laura CHRISTOV" userId="53921a4d-ff28-45e9-9ad1-745d3681d84b" providerId="ADAL" clId="{7F47CD03-F120-417B-A06F-8E2BF12D15AA}" dt="2023-11-17T09:25:07.859" v="29" actId="20577"/>
      <pc:docMkLst>
        <pc:docMk/>
      </pc:docMkLst>
      <pc:sldChg chg="modSp mod">
        <pc:chgData name="Laura CHRISTOV" userId="53921a4d-ff28-45e9-9ad1-745d3681d84b" providerId="ADAL" clId="{7F47CD03-F120-417B-A06F-8E2BF12D15AA}" dt="2023-11-17T09:25:00.601" v="9" actId="20577"/>
        <pc:sldMkLst>
          <pc:docMk/>
          <pc:sldMk cId="1569907435" sldId="263"/>
        </pc:sldMkLst>
      </pc:sldChg>
      <pc:sldChg chg="modSp mod">
        <pc:chgData name="Laura CHRISTOV" userId="53921a4d-ff28-45e9-9ad1-745d3681d84b" providerId="ADAL" clId="{7F47CD03-F120-417B-A06F-8E2BF12D15AA}" dt="2023-11-17T09:25:04.330" v="19" actId="20577"/>
        <pc:sldMkLst>
          <pc:docMk/>
          <pc:sldMk cId="2758956854" sldId="275"/>
        </pc:sldMkLst>
      </pc:sldChg>
      <pc:sldChg chg="modSp mod">
        <pc:chgData name="Laura CHRISTOV" userId="53921a4d-ff28-45e9-9ad1-745d3681d84b" providerId="ADAL" clId="{7F47CD03-F120-417B-A06F-8E2BF12D15AA}" dt="2023-11-17T09:25:07.859" v="29" actId="20577"/>
        <pc:sldMkLst>
          <pc:docMk/>
          <pc:sldMk cId="2758956854" sldId="276"/>
        </pc:sldMk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451625D-1FE8-4BC0-87A1-CA5F8EB71EBD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9BB1B55-ADBD-4F06-8C73-E0BA97ADAB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50461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6C24385-1FF3-4609-83CA-91CC2C9D191C}" type="slidenum">
              <a:rPr lang="fr-FR" smtClean="0"/>
              <a:pPr>
                <a:defRPr/>
              </a:pPr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6C24385-1FF3-4609-83CA-91CC2C9D191C}" type="slidenum">
              <a:rPr lang="fr-FR" smtClean="0"/>
              <a:pPr>
                <a:defRPr/>
              </a:pPr>
              <a:t>2</a:t>
            </a:fld>
            <a:endParaRPr lang="fr-F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6C24385-1FF3-4609-83CA-91CC2C9D191C}" type="slidenum">
              <a:rPr lang="fr-FR" smtClean="0"/>
              <a:pPr>
                <a:defRPr/>
              </a:pPr>
              <a:t>3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52741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76673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129307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653144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037635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2918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941608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735050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69560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3673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60483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9437EB-E4DF-4C51-8433-788D14AF311E}" type="datetimeFigureOut">
              <a:rPr lang="fr-FR" smtClean="0"/>
              <a:t>05/12/2024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55A479-9400-4F80-A0FF-588ED0F363B9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61891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7" name="Text Box 5"/>
          <p:cNvSpPr txBox="1">
            <a:spLocks noChangeArrowheads="1"/>
          </p:cNvSpPr>
          <p:nvPr/>
        </p:nvSpPr>
        <p:spPr bwMode="auto">
          <a:xfrm>
            <a:off x="1116013" y="0"/>
            <a:ext cx="396081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fr-FR"/>
          </a:p>
        </p:txBody>
      </p:sp>
      <p:sp>
        <p:nvSpPr>
          <p:cNvPr id="2" name="ZoneTexte 1"/>
          <p:cNvSpPr txBox="1"/>
          <p:nvPr/>
        </p:nvSpPr>
        <p:spPr>
          <a:xfrm>
            <a:off x="6516216" y="5792196"/>
            <a:ext cx="13681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PHOTO 2</a:t>
            </a:r>
          </a:p>
        </p:txBody>
      </p:sp>
      <p:sp>
        <p:nvSpPr>
          <p:cNvPr id="14" name="ZoneTexte 13"/>
          <p:cNvSpPr txBox="1"/>
          <p:nvPr/>
        </p:nvSpPr>
        <p:spPr>
          <a:xfrm>
            <a:off x="1728267" y="3324726"/>
            <a:ext cx="13681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PHOTO 1</a:t>
            </a:r>
          </a:p>
        </p:txBody>
      </p:sp>
      <p:sp>
        <p:nvSpPr>
          <p:cNvPr id="12" name="Text Box 6"/>
          <p:cNvSpPr txBox="1">
            <a:spLocks noChangeArrowheads="1"/>
          </p:cNvSpPr>
          <p:nvPr/>
        </p:nvSpPr>
        <p:spPr bwMode="auto">
          <a:xfrm>
            <a:off x="1116014" y="260352"/>
            <a:ext cx="1151730" cy="46166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ts val="0"/>
              </a:spcBef>
            </a:pPr>
            <a:r>
              <a:rPr lang="fr-FR" sz="1200" dirty="0">
                <a:solidFill>
                  <a:schemeClr val="bg1"/>
                </a:solidFill>
              </a:rPr>
              <a:t> </a:t>
            </a:r>
            <a:r>
              <a:rPr lang="fr-FR" sz="1200" b="1" dirty="0">
                <a:solidFill>
                  <a:schemeClr val="bg1"/>
                </a:solidFill>
              </a:rPr>
              <a:t>Candidat  </a:t>
            </a:r>
          </a:p>
          <a:p>
            <a:pPr>
              <a:spcBef>
                <a:spcPts val="0"/>
              </a:spcBef>
            </a:pPr>
            <a:r>
              <a:rPr lang="fr-FR" sz="1200" b="1" dirty="0">
                <a:solidFill>
                  <a:schemeClr val="bg1"/>
                </a:solidFill>
              </a:rPr>
              <a:t> Réf. 1</a:t>
            </a:r>
          </a:p>
        </p:txBody>
      </p:sp>
      <p:sp>
        <p:nvSpPr>
          <p:cNvPr id="13" name="Text Box 56"/>
          <p:cNvSpPr txBox="1">
            <a:spLocks noChangeArrowheads="1"/>
          </p:cNvSpPr>
          <p:nvPr/>
        </p:nvSpPr>
        <p:spPr bwMode="auto">
          <a:xfrm>
            <a:off x="2290426" y="292586"/>
            <a:ext cx="6674062" cy="40011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sz="2000" b="1" dirty="0">
                <a:solidFill>
                  <a:srgbClr val="00B050"/>
                </a:solidFill>
              </a:rPr>
              <a:t>Mandataire : </a:t>
            </a:r>
            <a:r>
              <a:rPr lang="fr-FR" b="1" i="1" dirty="0">
                <a:solidFill>
                  <a:srgbClr val="00B050"/>
                </a:solidFill>
              </a:rPr>
              <a:t>nom à inscrire </a:t>
            </a:r>
          </a:p>
        </p:txBody>
      </p:sp>
      <p:sp>
        <p:nvSpPr>
          <p:cNvPr id="15" name="Text Box 57"/>
          <p:cNvSpPr txBox="1">
            <a:spLocks noChangeArrowheads="1"/>
          </p:cNvSpPr>
          <p:nvPr/>
        </p:nvSpPr>
        <p:spPr bwMode="auto">
          <a:xfrm>
            <a:off x="170334" y="239184"/>
            <a:ext cx="864096" cy="5040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800" dirty="0"/>
          </a:p>
        </p:txBody>
      </p:sp>
      <p:sp>
        <p:nvSpPr>
          <p:cNvPr id="16" name="Text Box 7"/>
          <p:cNvSpPr txBox="1">
            <a:spLocks noChangeArrowheads="1"/>
          </p:cNvSpPr>
          <p:nvPr/>
        </p:nvSpPr>
        <p:spPr bwMode="auto">
          <a:xfrm>
            <a:off x="107949" y="2283543"/>
            <a:ext cx="4968876" cy="3693319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</p:txBody>
      </p:sp>
      <p:graphicFrame>
        <p:nvGraphicFramePr>
          <p:cNvPr id="17" name="Group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0424278"/>
              </p:ext>
            </p:extLst>
          </p:nvPr>
        </p:nvGraphicFramePr>
        <p:xfrm>
          <a:off x="5219698" y="2276873"/>
          <a:ext cx="3744913" cy="2082236"/>
        </p:xfrm>
        <a:graphic>
          <a:graphicData uri="http://schemas.openxmlformats.org/drawingml/2006/table">
            <a:tbl>
              <a:tblPr/>
              <a:tblGrid>
                <a:gridCol w="37449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109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Descriptif  du programme (forme </a:t>
                      </a:r>
                      <a:r>
                        <a:rPr kumimoji="0" lang="fr-FR" sz="8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bati</a:t>
                      </a: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nombre étages, structure, présence sous-sol, stationnements, fondation…)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3285">
                <a:tc>
                  <a:txBody>
                    <a:bodyPr/>
                    <a:lstStyle/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785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Systèmes constructifs employés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096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202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Mode de dévolution du marché et lots traités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395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369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Performance énergétique et critères environnementaux (RT2012 …)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33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8" name="Text Box 57"/>
          <p:cNvSpPr txBox="1">
            <a:spLocks noChangeArrowheads="1"/>
          </p:cNvSpPr>
          <p:nvPr/>
        </p:nvSpPr>
        <p:spPr bwMode="auto">
          <a:xfrm>
            <a:off x="5220072" y="4509120"/>
            <a:ext cx="3744416" cy="20160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800" dirty="0"/>
          </a:p>
        </p:txBody>
      </p:sp>
      <p:graphicFrame>
        <p:nvGraphicFramePr>
          <p:cNvPr id="19" name="Tableau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2916781"/>
              </p:ext>
            </p:extLst>
          </p:nvPr>
        </p:nvGraphicFramePr>
        <p:xfrm>
          <a:off x="323528" y="886624"/>
          <a:ext cx="8550540" cy="2571212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6615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9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65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8195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4651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0349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7610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87853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7732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05211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49433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</a:tblGrid>
              <a:tr h="203832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Maître D’ouvrage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Commune et départ.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Nom du </a:t>
                      </a:r>
                      <a:r>
                        <a:rPr kumimoji="0" lang="fr-FR" sz="800" b="1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progr</a:t>
                      </a: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.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Destination du projet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Nombre de logements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SU m² par logement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SHAB m² par logement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Surfaces locaux annexes (commerces, ,,,)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Cout construction (/m² SU (€HT)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Avancement 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Date livraison 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32892"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highlight>
                          <a:srgbClr val="FFFF00"/>
                        </a:highlight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699074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7" name="Text Box 5"/>
          <p:cNvSpPr txBox="1">
            <a:spLocks noChangeArrowheads="1"/>
          </p:cNvSpPr>
          <p:nvPr/>
        </p:nvSpPr>
        <p:spPr bwMode="auto">
          <a:xfrm>
            <a:off x="1116013" y="0"/>
            <a:ext cx="396081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fr-FR"/>
          </a:p>
        </p:txBody>
      </p:sp>
      <p:sp>
        <p:nvSpPr>
          <p:cNvPr id="2" name="ZoneTexte 1"/>
          <p:cNvSpPr txBox="1"/>
          <p:nvPr/>
        </p:nvSpPr>
        <p:spPr>
          <a:xfrm>
            <a:off x="6516216" y="5792196"/>
            <a:ext cx="13681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PHOTO 2</a:t>
            </a:r>
          </a:p>
        </p:txBody>
      </p:sp>
      <p:sp>
        <p:nvSpPr>
          <p:cNvPr id="14" name="ZoneTexte 13"/>
          <p:cNvSpPr txBox="1"/>
          <p:nvPr/>
        </p:nvSpPr>
        <p:spPr>
          <a:xfrm>
            <a:off x="1728267" y="3324726"/>
            <a:ext cx="13681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PHOTO 1</a:t>
            </a:r>
          </a:p>
        </p:txBody>
      </p:sp>
      <p:sp>
        <p:nvSpPr>
          <p:cNvPr id="12" name="Text Box 6"/>
          <p:cNvSpPr txBox="1">
            <a:spLocks noChangeArrowheads="1"/>
          </p:cNvSpPr>
          <p:nvPr/>
        </p:nvSpPr>
        <p:spPr bwMode="auto">
          <a:xfrm>
            <a:off x="1116014" y="260352"/>
            <a:ext cx="1151730" cy="46166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ts val="0"/>
              </a:spcBef>
            </a:pPr>
            <a:r>
              <a:rPr lang="fr-FR" sz="1200" dirty="0">
                <a:solidFill>
                  <a:schemeClr val="bg1"/>
                </a:solidFill>
              </a:rPr>
              <a:t> </a:t>
            </a:r>
            <a:r>
              <a:rPr lang="fr-FR" sz="1200" b="1" dirty="0">
                <a:solidFill>
                  <a:schemeClr val="bg1"/>
                </a:solidFill>
              </a:rPr>
              <a:t>Candidat  </a:t>
            </a:r>
          </a:p>
          <a:p>
            <a:pPr>
              <a:spcBef>
                <a:spcPts val="0"/>
              </a:spcBef>
            </a:pPr>
            <a:r>
              <a:rPr lang="fr-FR" sz="1200" b="1" dirty="0">
                <a:solidFill>
                  <a:schemeClr val="bg1"/>
                </a:solidFill>
              </a:rPr>
              <a:t> Réf. 2</a:t>
            </a:r>
          </a:p>
        </p:txBody>
      </p:sp>
      <p:sp>
        <p:nvSpPr>
          <p:cNvPr id="13" name="Text Box 56"/>
          <p:cNvSpPr txBox="1">
            <a:spLocks noChangeArrowheads="1"/>
          </p:cNvSpPr>
          <p:nvPr/>
        </p:nvSpPr>
        <p:spPr bwMode="auto">
          <a:xfrm>
            <a:off x="2290426" y="292586"/>
            <a:ext cx="6674062" cy="40011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sz="2000" b="1" dirty="0">
                <a:solidFill>
                  <a:srgbClr val="00B050"/>
                </a:solidFill>
              </a:rPr>
              <a:t>Mandataire : </a:t>
            </a:r>
            <a:r>
              <a:rPr lang="fr-FR" b="1" i="1" dirty="0">
                <a:solidFill>
                  <a:srgbClr val="00B050"/>
                </a:solidFill>
              </a:rPr>
              <a:t>nom à inscrire </a:t>
            </a:r>
          </a:p>
        </p:txBody>
      </p:sp>
      <p:sp>
        <p:nvSpPr>
          <p:cNvPr id="15" name="Text Box 7"/>
          <p:cNvSpPr txBox="1">
            <a:spLocks noChangeArrowheads="1"/>
          </p:cNvSpPr>
          <p:nvPr/>
        </p:nvSpPr>
        <p:spPr bwMode="auto">
          <a:xfrm>
            <a:off x="107949" y="2283543"/>
            <a:ext cx="4968876" cy="3693319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</p:txBody>
      </p:sp>
      <p:graphicFrame>
        <p:nvGraphicFramePr>
          <p:cNvPr id="16" name="Group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0424278"/>
              </p:ext>
            </p:extLst>
          </p:nvPr>
        </p:nvGraphicFramePr>
        <p:xfrm>
          <a:off x="5219698" y="2276873"/>
          <a:ext cx="3744913" cy="2082236"/>
        </p:xfrm>
        <a:graphic>
          <a:graphicData uri="http://schemas.openxmlformats.org/drawingml/2006/table">
            <a:tbl>
              <a:tblPr/>
              <a:tblGrid>
                <a:gridCol w="37449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109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Descriptif  du programme (forme </a:t>
                      </a:r>
                      <a:r>
                        <a:rPr kumimoji="0" lang="fr-FR" sz="800" b="1" i="0" u="none" strike="noStrike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bati</a:t>
                      </a: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nombre étages, structure, présence sous-sol, stationnements, fondation…)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3285">
                <a:tc>
                  <a:txBody>
                    <a:bodyPr/>
                    <a:lstStyle/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785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Systèmes constructifs employés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096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202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Mode de dévolution du marché et lots traités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395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369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Performance énergétique et critères environnementaux (RT2012 …)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33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7" name="Text Box 57"/>
          <p:cNvSpPr txBox="1">
            <a:spLocks noChangeArrowheads="1"/>
          </p:cNvSpPr>
          <p:nvPr/>
        </p:nvSpPr>
        <p:spPr bwMode="auto">
          <a:xfrm>
            <a:off x="5220072" y="4509120"/>
            <a:ext cx="3744416" cy="20160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800" dirty="0"/>
          </a:p>
        </p:txBody>
      </p:sp>
      <p:graphicFrame>
        <p:nvGraphicFramePr>
          <p:cNvPr id="18" name="Tableau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999801"/>
              </p:ext>
            </p:extLst>
          </p:nvPr>
        </p:nvGraphicFramePr>
        <p:xfrm>
          <a:off x="323528" y="886624"/>
          <a:ext cx="8550540" cy="108398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6615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9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65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8195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7268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7732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7610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87853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7732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05211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49433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</a:tblGrid>
              <a:tr h="55108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Maître D’ouvrage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Commune et départ.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Nom du </a:t>
                      </a:r>
                      <a:r>
                        <a:rPr kumimoji="0" lang="fr-FR" sz="800" b="1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progr</a:t>
                      </a: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.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Destination du projet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Nombre de logements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SU m² par logement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SHAB m² par logement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Surfaces locaux annexes (commerces, ,,,)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Cout construction (/m² SU (€HT)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Avancement 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Date livraison 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32892"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589568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7" name="Text Box 5"/>
          <p:cNvSpPr txBox="1">
            <a:spLocks noChangeArrowheads="1"/>
          </p:cNvSpPr>
          <p:nvPr/>
        </p:nvSpPr>
        <p:spPr bwMode="auto">
          <a:xfrm>
            <a:off x="1116013" y="0"/>
            <a:ext cx="396081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fr-FR"/>
          </a:p>
        </p:txBody>
      </p:sp>
      <p:sp>
        <p:nvSpPr>
          <p:cNvPr id="2" name="ZoneTexte 1"/>
          <p:cNvSpPr txBox="1"/>
          <p:nvPr/>
        </p:nvSpPr>
        <p:spPr>
          <a:xfrm>
            <a:off x="6516216" y="5792196"/>
            <a:ext cx="13681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PHOTO 2</a:t>
            </a:r>
          </a:p>
        </p:txBody>
      </p:sp>
      <p:sp>
        <p:nvSpPr>
          <p:cNvPr id="14" name="ZoneTexte 13"/>
          <p:cNvSpPr txBox="1"/>
          <p:nvPr/>
        </p:nvSpPr>
        <p:spPr>
          <a:xfrm>
            <a:off x="1728267" y="3324726"/>
            <a:ext cx="13681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PHOTO 1</a:t>
            </a:r>
          </a:p>
        </p:txBody>
      </p:sp>
      <p:sp>
        <p:nvSpPr>
          <p:cNvPr id="12" name="Text Box 6"/>
          <p:cNvSpPr txBox="1">
            <a:spLocks noChangeArrowheads="1"/>
          </p:cNvSpPr>
          <p:nvPr/>
        </p:nvSpPr>
        <p:spPr bwMode="auto">
          <a:xfrm>
            <a:off x="1116014" y="260352"/>
            <a:ext cx="1151730" cy="46166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ts val="0"/>
              </a:spcBef>
            </a:pPr>
            <a:r>
              <a:rPr lang="fr-FR" sz="1200" dirty="0">
                <a:solidFill>
                  <a:schemeClr val="bg1"/>
                </a:solidFill>
              </a:rPr>
              <a:t> </a:t>
            </a:r>
            <a:r>
              <a:rPr lang="fr-FR" sz="1200" b="1" dirty="0">
                <a:solidFill>
                  <a:schemeClr val="bg1"/>
                </a:solidFill>
              </a:rPr>
              <a:t>Candidat  </a:t>
            </a:r>
          </a:p>
          <a:p>
            <a:pPr>
              <a:spcBef>
                <a:spcPts val="0"/>
              </a:spcBef>
            </a:pPr>
            <a:r>
              <a:rPr lang="fr-FR" sz="1200" b="1" dirty="0">
                <a:solidFill>
                  <a:schemeClr val="bg1"/>
                </a:solidFill>
              </a:rPr>
              <a:t> Réf. 3</a:t>
            </a:r>
          </a:p>
        </p:txBody>
      </p:sp>
      <p:sp>
        <p:nvSpPr>
          <p:cNvPr id="13" name="Text Box 56"/>
          <p:cNvSpPr txBox="1">
            <a:spLocks noChangeArrowheads="1"/>
          </p:cNvSpPr>
          <p:nvPr/>
        </p:nvSpPr>
        <p:spPr bwMode="auto">
          <a:xfrm>
            <a:off x="2290426" y="292586"/>
            <a:ext cx="6674062" cy="40011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sz="2000" b="1">
                <a:solidFill>
                  <a:srgbClr val="00B050"/>
                </a:solidFill>
              </a:rPr>
              <a:t>Mandataire </a:t>
            </a:r>
            <a:r>
              <a:rPr lang="fr-FR" sz="2000" b="1" dirty="0">
                <a:solidFill>
                  <a:srgbClr val="00B050"/>
                </a:solidFill>
              </a:rPr>
              <a:t>: </a:t>
            </a:r>
            <a:r>
              <a:rPr lang="fr-FR" b="1" i="1" dirty="0">
                <a:solidFill>
                  <a:srgbClr val="00B050"/>
                </a:solidFill>
              </a:rPr>
              <a:t>nom à inscrire </a:t>
            </a:r>
          </a:p>
        </p:txBody>
      </p:sp>
      <p:sp>
        <p:nvSpPr>
          <p:cNvPr id="15" name="Text Box 7"/>
          <p:cNvSpPr txBox="1">
            <a:spLocks noChangeArrowheads="1"/>
          </p:cNvSpPr>
          <p:nvPr/>
        </p:nvSpPr>
        <p:spPr bwMode="auto">
          <a:xfrm>
            <a:off x="107949" y="2283543"/>
            <a:ext cx="4968876" cy="3693319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dirty="0"/>
          </a:p>
        </p:txBody>
      </p:sp>
      <p:graphicFrame>
        <p:nvGraphicFramePr>
          <p:cNvPr id="16" name="Group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1857027"/>
              </p:ext>
            </p:extLst>
          </p:nvPr>
        </p:nvGraphicFramePr>
        <p:xfrm>
          <a:off x="5219698" y="2276873"/>
          <a:ext cx="3744913" cy="2082236"/>
        </p:xfrm>
        <a:graphic>
          <a:graphicData uri="http://schemas.openxmlformats.org/drawingml/2006/table">
            <a:tbl>
              <a:tblPr/>
              <a:tblGrid>
                <a:gridCol w="37449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109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Descriptif  du programme (</a:t>
                      </a:r>
                      <a:r>
                        <a:rPr kumimoji="0" lang="fr-FR" sz="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forme bâti, </a:t>
                      </a: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nombre étages, structure, présence sous-sol, stationnements, fondation…)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3285">
                <a:tc>
                  <a:txBody>
                    <a:bodyPr/>
                    <a:lstStyle/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785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Systèmes constructifs employés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096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202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Mode de dévolution du marché et lots traités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395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369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Performance énergétique et critères environnementaux (RT2012 …)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33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fr-FR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7" name="Text Box 57"/>
          <p:cNvSpPr txBox="1">
            <a:spLocks noChangeArrowheads="1"/>
          </p:cNvSpPr>
          <p:nvPr/>
        </p:nvSpPr>
        <p:spPr bwMode="auto">
          <a:xfrm>
            <a:off x="5220072" y="4509120"/>
            <a:ext cx="3744416" cy="20160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endParaRPr lang="fr-FR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900" dirty="0"/>
          </a:p>
          <a:p>
            <a:pPr>
              <a:spcBef>
                <a:spcPct val="50000"/>
              </a:spcBef>
            </a:pPr>
            <a:endParaRPr lang="fr-FR" sz="800" dirty="0"/>
          </a:p>
        </p:txBody>
      </p:sp>
      <p:graphicFrame>
        <p:nvGraphicFramePr>
          <p:cNvPr id="18" name="Tableau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3130318"/>
              </p:ext>
            </p:extLst>
          </p:nvPr>
        </p:nvGraphicFramePr>
        <p:xfrm>
          <a:off x="323528" y="886624"/>
          <a:ext cx="8550540" cy="108398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6615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9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65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8195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7268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7732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7610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87853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7732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05211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49433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</a:tblGrid>
              <a:tr h="551089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Maître D’ouvrage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Commune et départ.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Nom du </a:t>
                      </a:r>
                      <a:r>
                        <a:rPr kumimoji="0" lang="fr-FR" sz="800" b="1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progr</a:t>
                      </a: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.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Destination du projet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Nombre de logements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SU m² par logement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SHAB m² par logement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Surfaces locaux annexes (commerces, ,,,)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Cout construction (/m² SU (€HT)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Avancement 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8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Date livraison </a:t>
                      </a: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32892"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FR" sz="800" b="0" i="0" u="none" strike="noStrike" dirty="0">
                        <a:solidFill>
                          <a:schemeClr val="tx1"/>
                        </a:solidFill>
                        <a:effectLst/>
                        <a:latin typeface="Arial"/>
                      </a:endParaRPr>
                    </a:p>
                  </a:txBody>
                  <a:tcPr marL="7348" marR="7348" marT="7348" marB="0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5895685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8F09E936809CC42B26D8F2011EB3ED5" ma:contentTypeVersion="15" ma:contentTypeDescription="Crée un document." ma:contentTypeScope="" ma:versionID="e2e997eb6a35fc6ddaccf1f72e428160">
  <xsd:schema xmlns:xsd="http://www.w3.org/2001/XMLSchema" xmlns:xs="http://www.w3.org/2001/XMLSchema" xmlns:p="http://schemas.microsoft.com/office/2006/metadata/properties" xmlns:ns2="fc87034a-b12b-49e8-afdf-589425a93122" xmlns:ns3="4cb01d44-b3cc-46b6-83db-f866b6f7962c" targetNamespace="http://schemas.microsoft.com/office/2006/metadata/properties" ma:root="true" ma:fieldsID="9650c9f572056ee3920a24b6c6b1ed69" ns2:_="" ns3:_="">
    <xsd:import namespace="fc87034a-b12b-49e8-afdf-589425a93122"/>
    <xsd:import namespace="4cb01d44-b3cc-46b6-83db-f866b6f7962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LengthInSeconds" minOccurs="0"/>
                <xsd:element ref="ns2:MediaServiceLocation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c87034a-b12b-49e8-afdf-589425a9312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lcf76f155ced4ddcb4097134ff3c332f" ma:index="11" nillable="true" ma:taxonomy="true" ma:internalName="lcf76f155ced4ddcb4097134ff3c332f" ma:taxonomyFieldName="MediaServiceImageTags" ma:displayName="Balises d’images" ma:readOnly="false" ma:fieldId="{5cf76f15-5ced-4ddc-b409-7134ff3c332f}" ma:taxonomyMulti="true" ma:sspId="0a8d8669-3781-48ef-ac8d-763b8de0c22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8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  <xsd:element name="MediaServiceLocation" ma:index="20" nillable="true" ma:displayName="Location" ma:indexed="true" ma:internalName="MediaServiceLocation" ma:readOnly="true">
      <xsd:simpleType>
        <xsd:restriction base="dms:Text"/>
      </xsd:simpleType>
    </xsd:element>
    <xsd:element name="MediaServiceObjectDetectorVersions" ma:index="21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cb01d44-b3cc-46b6-83db-f866b6f7962c" elementFormDefault="qualified">
    <xsd:import namespace="http://schemas.microsoft.com/office/2006/documentManagement/types"/>
    <xsd:import namespace="http://schemas.microsoft.com/office/infopath/2007/PartnerControls"/>
    <xsd:element name="TaxCatchAll" ma:index="12" nillable="true" ma:displayName="Taxonomy Catch All Column" ma:hidden="true" ma:list="{c1406b9b-f313-46cf-b17c-1d2666c27929}" ma:internalName="TaxCatchAll" ma:showField="CatchAllData" ma:web="4cb01d44-b3cc-46b6-83db-f866b6f7962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16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4cb01d44-b3cc-46b6-83db-f866b6f7962c" xsi:nil="true"/>
    <lcf76f155ced4ddcb4097134ff3c332f xmlns="fc87034a-b12b-49e8-afdf-589425a93122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55A85880-A82E-4120-9B2F-5C466BE2D8FB}"/>
</file>

<file path=customXml/itemProps2.xml><?xml version="1.0" encoding="utf-8"?>
<ds:datastoreItem xmlns:ds="http://schemas.openxmlformats.org/officeDocument/2006/customXml" ds:itemID="{8942576C-41A6-4D25-A66E-4BA8A8CAA12D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825C85D-E41F-4919-9114-1E37BA04BF8B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300</Words>
  <Application>Microsoft Office PowerPoint</Application>
  <PresentationFormat>Affichage à l'écran (4:3)</PresentationFormat>
  <Paragraphs>109</Paragraphs>
  <Slides>3</Slides>
  <Notes>3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6" baseType="lpstr">
      <vt:lpstr>Arial</vt:lpstr>
      <vt:lpstr>Calibri</vt:lpstr>
      <vt:lpstr>Thème Office</vt:lpstr>
      <vt:lpstr>Présentation PowerPoint</vt:lpstr>
      <vt:lpstr>Présentation PowerPoint</vt:lpstr>
      <vt:lpstr>Présentation PowerPoint</vt:lpstr>
    </vt:vector>
  </TitlesOfParts>
  <Company>NANTES-HABITAT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emvn0</dc:creator>
  <cp:lastModifiedBy>Laurie Hays</cp:lastModifiedBy>
  <cp:revision>47</cp:revision>
  <dcterms:created xsi:type="dcterms:W3CDTF">2012-10-30T09:48:43Z</dcterms:created>
  <dcterms:modified xsi:type="dcterms:W3CDTF">2024-12-05T09:16:21Z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0x01010018F09E936809CC42B26D8F2011EB3ED5</vt:lpwstr>
  </property>
</Properties>
</file>

<file path=docProps/thumbnail.jpeg>
</file>